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4" r:id="rId10"/>
    <p:sldId id="265" r:id="rId11"/>
    <p:sldId id="267" r:id="rId12"/>
    <p:sldId id="268" r:id="rId13"/>
    <p:sldId id="273" r:id="rId14"/>
    <p:sldId id="270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32A9E-DBAA-4050-A246-7F828DD65342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E278-E56F-40CA-9410-7CA9FDB4A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870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0D490E-314C-4F96-B7C1-EFF778F681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(ser\Desktop\открытый урок на учитель года\слайд-шоу\груднич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88913"/>
            <a:ext cx="43164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U(ser\Desktop\открытый урок на учитель года\слайд-шоу\грудничок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3598863"/>
            <a:ext cx="4248150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Users\U(ser\Desktop\открытый урок на учитель года\слайд-шоу\грудничок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188913"/>
            <a:ext cx="403701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C:\Users\U(ser\Desktop\открытый урок на учитель года\слайд-шоу\грудничок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5600" y="3924300"/>
            <a:ext cx="3748088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C:\Users\U(ser\Desktop\открытый урок на учитель года\слайд-шоу\грудничок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57488" y="2170113"/>
            <a:ext cx="3398837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Ассоль - Моя мама (minus).mp3">
            <a:hlinkClick r:id="" action="ppaction://media"/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1725" y="31210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600" smtClean="0">
                <a:latin typeface="Arial" pitchFamily="34" charset="0"/>
              </a:rPr>
              <a:t>Общая схема митоза</a:t>
            </a:r>
          </a:p>
        </p:txBody>
      </p:sp>
      <p:sp>
        <p:nvSpPr>
          <p:cNvPr id="5427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4276" name="Picture 4" descr="для Климов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412875"/>
            <a:ext cx="6905625" cy="488791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sz="4000" smtClean="0">
                <a:latin typeface="Arial" pitchFamily="34" charset="0"/>
              </a:rPr>
              <a:t>Интерфаза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908050"/>
            <a:ext cx="8229600" cy="3889375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endParaRPr lang="en-US" sz="2400" b="1" smtClean="0">
              <a:latin typeface="Arial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ru-RU" sz="2400" b="1" smtClean="0">
                <a:latin typeface="Arial" pitchFamily="34" charset="0"/>
              </a:rPr>
              <a:t>               ИНТЕРФАЗА</a:t>
            </a:r>
            <a:r>
              <a:rPr lang="ru-RU" sz="2400" smtClean="0">
                <a:latin typeface="Arial" pitchFamily="34" charset="0"/>
              </a:rPr>
              <a:t>-период подготовки клетки к делению, она включает следующие периоды:                      </a:t>
            </a:r>
            <a:endParaRPr lang="ru-RU" sz="2400" b="1" smtClean="0">
              <a:latin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" pitchFamily="34" charset="0"/>
              </a:rPr>
              <a:t>Пресинтетический период (</a:t>
            </a:r>
            <a:r>
              <a:rPr lang="en-US" sz="2400" b="1" smtClean="0">
                <a:latin typeface="Arial" pitchFamily="34" charset="0"/>
              </a:rPr>
              <a:t>G1)</a:t>
            </a:r>
            <a:r>
              <a:rPr lang="ru-RU" sz="2400" b="1" smtClean="0">
                <a:latin typeface="Arial" pitchFamily="34" charset="0"/>
              </a:rPr>
              <a:t> -    </a:t>
            </a:r>
            <a:r>
              <a:rPr lang="ru-RU" sz="2400" smtClean="0">
                <a:latin typeface="Arial" pitchFamily="34" charset="0"/>
              </a:rPr>
              <a:t>синтез РНК, формирование рибосом, синтез АТФ, белков, формирование одномембранных органоидов.</a:t>
            </a:r>
            <a:endParaRPr lang="ru-RU" sz="2400" b="1" smtClean="0">
              <a:latin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" pitchFamily="34" charset="0"/>
              </a:rPr>
              <a:t>Синтетический период</a:t>
            </a:r>
            <a:r>
              <a:rPr lang="ru-RU" sz="2400" smtClean="0">
                <a:latin typeface="Arial" pitchFamily="34" charset="0"/>
              </a:rPr>
              <a:t> </a:t>
            </a:r>
            <a:r>
              <a:rPr lang="en-US" sz="2400" smtClean="0">
                <a:latin typeface="Arial" pitchFamily="34" charset="0"/>
              </a:rPr>
              <a:t>(S) </a:t>
            </a:r>
            <a:r>
              <a:rPr lang="ru-RU" sz="2400" smtClean="0">
                <a:latin typeface="Arial" pitchFamily="34" charset="0"/>
              </a:rPr>
              <a:t>-   удвоение ДНК (хромосомы состоят из 2-х хроматид), синтез белков.</a:t>
            </a:r>
            <a:endParaRPr lang="ru-RU" sz="2400" b="1" smtClean="0">
              <a:latin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" pitchFamily="34" charset="0"/>
              </a:rPr>
              <a:t>Постсинтетический период</a:t>
            </a:r>
            <a:r>
              <a:rPr lang="en-US" sz="2400" b="1" smtClean="0">
                <a:latin typeface="Arial" pitchFamily="34" charset="0"/>
              </a:rPr>
              <a:t> (G2) - </a:t>
            </a:r>
            <a:r>
              <a:rPr lang="ru-RU" sz="2400" b="1" smtClean="0">
                <a:latin typeface="Arial" pitchFamily="34" charset="0"/>
              </a:rPr>
              <a:t>  </a:t>
            </a:r>
            <a:r>
              <a:rPr lang="ru-RU" sz="2400" smtClean="0">
                <a:latin typeface="Arial" pitchFamily="34" charset="0"/>
              </a:rPr>
              <a:t>синтез АТФ, удвоение массы</a:t>
            </a:r>
            <a:r>
              <a:rPr lang="ru-RU" sz="2400" b="1" smtClean="0">
                <a:latin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</a:rPr>
              <a:t>цитоплазмы, увеличение объёма ядра.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492500" y="3905250"/>
            <a:ext cx="2952750" cy="2952750"/>
            <a:chOff x="1338" y="527"/>
            <a:chExt cx="3465" cy="3793"/>
          </a:xfrm>
        </p:grpSpPr>
        <p:sp>
          <p:nvSpPr>
            <p:cNvPr id="34824" name="Oval 8"/>
            <p:cNvSpPr>
              <a:spLocks noChangeArrowheads="1"/>
            </p:cNvSpPr>
            <p:nvPr/>
          </p:nvSpPr>
          <p:spPr bwMode="auto">
            <a:xfrm>
              <a:off x="1338" y="1071"/>
              <a:ext cx="3220" cy="324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4825" name="Picture 9" descr="7_1"/>
            <p:cNvPicPr>
              <a:picLocks noChangeAspect="1" noChangeArrowheads="1"/>
            </p:cNvPicPr>
            <p:nvPr/>
          </p:nvPicPr>
          <p:blipFill>
            <a:blip r:embed="rId2" cstate="print"/>
            <a:srcRect r="66785"/>
            <a:stretch>
              <a:fillRect/>
            </a:stretch>
          </p:blipFill>
          <p:spPr bwMode="auto">
            <a:xfrm>
              <a:off x="2426" y="527"/>
              <a:ext cx="2377" cy="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Arial" pitchFamily="34" charset="0"/>
              </a:rPr>
              <a:t>Фазы митоза. Профаза    </a:t>
            </a:r>
            <a:r>
              <a:rPr lang="en-US" sz="3600" b="1" dirty="0" smtClean="0">
                <a:latin typeface="Comic Sans MS" pitchFamily="66" charset="0"/>
              </a:rPr>
              <a:t>2n4c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 smtClean="0">
              <a:latin typeface="Arial" pitchFamily="34" charset="0"/>
            </a:endParaRPr>
          </a:p>
        </p:txBody>
      </p:sp>
      <p:pic>
        <p:nvPicPr>
          <p:cNvPr id="35846" name="Picture 6" descr="7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625" y="3141663"/>
            <a:ext cx="8207375" cy="3443287"/>
          </a:xfrm>
          <a:prstGeom prst="rect">
            <a:avLst/>
          </a:prstGeom>
          <a:noFill/>
        </p:spPr>
      </p:pic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900113" y="1412875"/>
            <a:ext cx="77755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i="1"/>
              <a:t>Процессы, происходящие на стадии ПРОФАЗЫ</a:t>
            </a:r>
            <a:r>
              <a:rPr lang="ru-RU" sz="2400"/>
              <a:t>:</a:t>
            </a:r>
          </a:p>
          <a:p>
            <a:pPr>
              <a:buFontTx/>
              <a:buChar char="•"/>
            </a:pPr>
            <a:r>
              <a:rPr lang="ru-RU" sz="2400"/>
              <a:t>спирализация хромосом (укорачиваются),</a:t>
            </a:r>
          </a:p>
          <a:p>
            <a:pPr>
              <a:buFontTx/>
              <a:buChar char="•"/>
            </a:pPr>
            <a:r>
              <a:rPr lang="ru-RU" sz="2400"/>
              <a:t> ядерная оболочка и ядрышко распадаются, центриоли</a:t>
            </a:r>
          </a:p>
          <a:p>
            <a:pPr>
              <a:buFontTx/>
              <a:buChar char="•"/>
            </a:pPr>
            <a:r>
              <a:rPr lang="ru-RU" sz="2400"/>
              <a:t>расходятся к полюсам и формируется веретено деления.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3600" smtClean="0">
                <a:latin typeface="Arial" charset="0"/>
              </a:rPr>
              <a:t>Фазы митоза. Метафаза</a:t>
            </a:r>
            <a:r>
              <a:rPr lang="ru-RU" altLang="ru-RU" smtClean="0">
                <a:latin typeface="Arial" charset="0"/>
              </a:rPr>
              <a:t>.</a:t>
            </a:r>
          </a:p>
        </p:txBody>
      </p:sp>
      <p:sp>
        <p:nvSpPr>
          <p:cNvPr id="4813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altLang="ru-RU" sz="2400" smtClean="0">
                <a:latin typeface="Arial" charset="0"/>
              </a:rPr>
              <a:t>    </a:t>
            </a:r>
            <a:r>
              <a:rPr lang="ru-RU" altLang="ru-RU" sz="2400" i="1" smtClean="0">
                <a:latin typeface="Arial" charset="0"/>
              </a:rPr>
              <a:t>Процессы, происходящие на стадии МЕТАФАЗА:</a:t>
            </a:r>
          </a:p>
          <a:p>
            <a:pPr>
              <a:buFont typeface="Arial" charset="0"/>
              <a:buNone/>
            </a:pPr>
            <a:r>
              <a:rPr lang="ru-RU" altLang="ru-RU" sz="2400" smtClean="0">
                <a:latin typeface="Arial" charset="0"/>
              </a:rPr>
              <a:t>    хромосомы выстраиваются в плоскости  экватора клетки, состоят из двух сестринских хроматид,                            соединённых центромерой (перетяжкой).</a:t>
            </a:r>
          </a:p>
          <a:p>
            <a:pPr>
              <a:buFont typeface="Arial" charset="0"/>
              <a:buNone/>
            </a:pPr>
            <a:r>
              <a:rPr lang="ru-RU" altLang="ru-RU" sz="2400" smtClean="0">
                <a:latin typeface="Arial" charset="0"/>
              </a:rPr>
              <a:t> </a:t>
            </a:r>
            <a:endParaRPr lang="ru-RU" altLang="ru-RU" smtClean="0"/>
          </a:p>
        </p:txBody>
      </p:sp>
      <p:pic>
        <p:nvPicPr>
          <p:cNvPr id="48132" name="Picture 4" descr="7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068638"/>
            <a:ext cx="73342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64288" y="692696"/>
            <a:ext cx="1512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Comic Sans MS" pitchFamily="66" charset="0"/>
              </a:rPr>
              <a:t>2n4c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35825" y="333375"/>
            <a:ext cx="1695450" cy="10064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  <a:latin typeface="Comic Sans MS" pitchFamily="66" charset="0"/>
              </a:rPr>
              <a:t>2n4c</a:t>
            </a:r>
            <a:endParaRPr lang="ru-RU" sz="40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93679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>
                <a:latin typeface="Arial" pitchFamily="34" charset="0"/>
              </a:rPr>
              <a:t>Строение хромосом на стадии метафазы</a:t>
            </a:r>
          </a:p>
        </p:txBody>
      </p:sp>
      <p:pic>
        <p:nvPicPr>
          <p:cNvPr id="51204" name="Рисунок 4" descr="http://files.school-collection.edu.ru/dlrstore/ede7d114-b7dd-66d0-bdea-850e08e71cd0/33112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844675"/>
            <a:ext cx="7850187" cy="3925888"/>
          </a:xfr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3600" smtClean="0">
                <a:latin typeface="Arial" charset="0"/>
              </a:rPr>
              <a:t>Фазы митоза. Анафаза.</a:t>
            </a:r>
          </a:p>
        </p:txBody>
      </p:sp>
      <p:sp>
        <p:nvSpPr>
          <p:cNvPr id="4915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altLang="ru-RU" sz="2400" smtClean="0">
                <a:latin typeface="Arial" charset="0"/>
              </a:rPr>
              <a:t>   </a:t>
            </a:r>
            <a:r>
              <a:rPr lang="ru-RU" altLang="ru-RU" sz="2400" i="1" smtClean="0">
                <a:latin typeface="Arial" charset="0"/>
              </a:rPr>
              <a:t>Процессы, происходящие на стадии АНАФАЗА:</a:t>
            </a:r>
          </a:p>
          <a:p>
            <a:pPr>
              <a:buFont typeface="Arial" charset="0"/>
              <a:buNone/>
            </a:pPr>
            <a:r>
              <a:rPr lang="ru-RU" altLang="ru-RU" sz="2400" smtClean="0">
                <a:latin typeface="Arial" charset="0"/>
              </a:rPr>
              <a:t>    центромеры делятся, сестринские хроматиды всех хромосом одновременно отделяются друг от друга и расходятся к противоположным полюсам клетки.</a:t>
            </a:r>
          </a:p>
        </p:txBody>
      </p:sp>
      <p:pic>
        <p:nvPicPr>
          <p:cNvPr id="49159" name="Picture 7" descr="7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414713"/>
            <a:ext cx="8459788" cy="3443287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Прямоугольник 4"/>
          <p:cNvSpPr/>
          <p:nvPr/>
        </p:nvSpPr>
        <p:spPr>
          <a:xfrm>
            <a:off x="7092279" y="476250"/>
            <a:ext cx="1656433" cy="10334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  <a:latin typeface="Comic Sans MS" pitchFamily="66" charset="0"/>
              </a:rPr>
              <a:t>4n4c</a:t>
            </a:r>
            <a:endParaRPr lang="ru-RU" sz="40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39384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3600" smtClean="0">
                <a:latin typeface="Arial" charset="0"/>
              </a:rPr>
              <a:t>Фазы митоза. Телофаза.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981075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2400" i="1" smtClean="0">
                <a:latin typeface="Arial" charset="0"/>
              </a:rPr>
              <a:t>Процессы, происходящие на стадии ТЕЛОФАЗА:</a:t>
            </a:r>
          </a:p>
          <a:p>
            <a:r>
              <a:rPr lang="ru-RU" altLang="ru-RU" sz="2400" smtClean="0">
                <a:latin typeface="Arial" charset="0"/>
              </a:rPr>
              <a:t>формируется оболочка новых ядер(завершается кариокинез);</a:t>
            </a:r>
          </a:p>
          <a:p>
            <a:r>
              <a:rPr lang="ru-RU" altLang="ru-RU" sz="2400" smtClean="0">
                <a:latin typeface="Arial" charset="0"/>
              </a:rPr>
              <a:t> деспирализуются хромосомы и восстанавливается ядрышко; </a:t>
            </a:r>
          </a:p>
          <a:p>
            <a:r>
              <a:rPr lang="ru-RU" altLang="ru-RU" sz="2400" smtClean="0">
                <a:latin typeface="Arial" charset="0"/>
              </a:rPr>
              <a:t>происходит разделение клетки на две дочерние (цитокинез).</a:t>
            </a:r>
            <a:r>
              <a:rPr lang="ru-RU" altLang="ru-RU" sz="2400" smtClean="0"/>
              <a:t> </a:t>
            </a:r>
          </a:p>
        </p:txBody>
      </p:sp>
      <p:pic>
        <p:nvPicPr>
          <p:cNvPr id="50180" name="Picture 4" descr="7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743325"/>
            <a:ext cx="7380287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092280" y="404664"/>
            <a:ext cx="1584325" cy="7207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  <a:latin typeface="Comic Sans MS" pitchFamily="66" charset="0"/>
              </a:rPr>
              <a:t>2n2c</a:t>
            </a:r>
            <a:endParaRPr lang="ru-RU" sz="40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9155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3600" smtClean="0">
                <a:latin typeface="Arial" charset="0"/>
              </a:rPr>
              <a:t>Биологический смысл митоза</a:t>
            </a:r>
          </a:p>
        </p:txBody>
      </p:sp>
      <p:sp>
        <p:nvSpPr>
          <p:cNvPr id="53251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2800" smtClean="0">
                <a:latin typeface="Arial" charset="0"/>
              </a:rPr>
              <a:t>   </a:t>
            </a:r>
            <a:r>
              <a:rPr lang="ru-RU" altLang="ru-RU" sz="2000" smtClean="0">
                <a:latin typeface="Arial" charset="0"/>
              </a:rPr>
              <a:t>Митоз обеспечивает </a:t>
            </a:r>
            <a:r>
              <a:rPr lang="ru-RU" altLang="ru-RU" sz="2000" u="sng" smtClean="0">
                <a:latin typeface="Arial" charset="0"/>
              </a:rPr>
              <a:t>равномерное распределение наследственного материала между дочерними клетками</a:t>
            </a:r>
            <a:r>
              <a:rPr lang="ru-RU" altLang="ru-RU" sz="2000" smtClean="0">
                <a:latin typeface="Arial" charset="0"/>
              </a:rPr>
              <a:t>.                                                                                                            Митоз имеет универсальный характер - он протекает  одинаково у всех видов, клетки которых имеют ядро.</a:t>
            </a:r>
          </a:p>
          <a:p>
            <a:pPr>
              <a:buFont typeface="Arial" charset="0"/>
              <a:buNone/>
            </a:pPr>
            <a:r>
              <a:rPr lang="ru-RU" altLang="ru-RU" sz="2000" smtClean="0">
                <a:latin typeface="Arial" charset="0"/>
              </a:rPr>
              <a:t>    Увеличение числа клеток в организме – один из механизмов роста.</a:t>
            </a:r>
          </a:p>
        </p:txBody>
      </p:sp>
      <p:sp>
        <p:nvSpPr>
          <p:cNvPr id="53253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ru-RU" altLang="ru-RU" sz="2800" smtClean="0"/>
          </a:p>
        </p:txBody>
      </p:sp>
      <p:pic>
        <p:nvPicPr>
          <p:cNvPr id="53252" name="Picture 4" descr="20_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628775"/>
            <a:ext cx="3959225" cy="4968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82957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778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Физкультминутка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832475"/>
          </a:xfrm>
        </p:spPr>
        <p:txBody>
          <a:bodyPr/>
          <a:lstStyle/>
          <a:p>
            <a:r>
              <a:rPr lang="ru-RU" altLang="ru-RU" smtClean="0"/>
              <a:t>Верны утверждения или нет</a:t>
            </a:r>
          </a:p>
          <a:p>
            <a:r>
              <a:rPr lang="ru-RU" altLang="ru-RU" smtClean="0"/>
              <a:t>«+» – если утверждение верно – встаньте пож-та</a:t>
            </a:r>
          </a:p>
          <a:p>
            <a:r>
              <a:rPr lang="ru-RU" altLang="ru-RU" smtClean="0"/>
              <a:t>«-» - если утверждение неверно – сидите, не поднимаясь со своих мест.</a:t>
            </a:r>
          </a:p>
        </p:txBody>
      </p:sp>
      <p:pic>
        <p:nvPicPr>
          <p:cNvPr id="27652" name="Picture 2" descr="C:\Users\U(ser\Desktop\открытый урок на учитель года\сесть-вста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644900"/>
            <a:ext cx="4175125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2470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«+» или «-»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539750" y="2332038"/>
            <a:ext cx="8229600" cy="4525962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</a:pPr>
            <a:r>
              <a:rPr lang="ru-RU" altLang="ru-RU" sz="3600" smtClean="0"/>
              <a:t>Митоз – это непрямое деление, характерное для соматических клеток</a:t>
            </a:r>
          </a:p>
        </p:txBody>
      </p:sp>
      <p:pic>
        <p:nvPicPr>
          <p:cNvPr id="28676" name="Picture 2" descr="C:\Users\U(ser\Desktop\открытый урок на учитель года\чел стои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15888"/>
            <a:ext cx="2697163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3" descr="C:\Users\U(ser\Desktop\открытый урок на учитель года\660b5c69d0603c790ada8b14de633bf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6513"/>
            <a:ext cx="136683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06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U(ser\Desktop\открытый урок на учитель года\слайд-шоу\лебед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0975"/>
            <a:ext cx="8728075" cy="656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«+» или «-»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>
          <a:xfrm>
            <a:off x="539750" y="2332038"/>
            <a:ext cx="8229600" cy="4525962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</a:pPr>
            <a:r>
              <a:rPr lang="ru-RU" altLang="ru-RU" sz="3600" smtClean="0"/>
              <a:t>Митоз состоит из 4-х фаз: профазы, метафазы, анафазы и телофазы.</a:t>
            </a:r>
          </a:p>
        </p:txBody>
      </p:sp>
      <p:pic>
        <p:nvPicPr>
          <p:cNvPr id="30724" name="Picture 2" descr="C:\Users\U(ser\Desktop\открытый урок на учитель года\чел стои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15888"/>
            <a:ext cx="2697163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3" descr="C:\Users\U(ser\Desktop\открытый урок на учитель года\660b5c69d0603c790ada8b14de633bf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6513"/>
            <a:ext cx="136683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848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«+» или «-»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4819" name="Объект 2"/>
          <p:cNvSpPr>
            <a:spLocks noGrp="1"/>
          </p:cNvSpPr>
          <p:nvPr>
            <p:ph idx="1"/>
          </p:nvPr>
        </p:nvSpPr>
        <p:spPr>
          <a:xfrm>
            <a:off x="539750" y="2332038"/>
            <a:ext cx="8229600" cy="4525962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</a:pPr>
            <a:r>
              <a:rPr lang="ru-RU" altLang="ru-RU" sz="3600" smtClean="0"/>
              <a:t>В профазу митоза исчезает ядерная оболочка и ядрышко, хромосомы располагаются беспорядочно.</a:t>
            </a:r>
          </a:p>
        </p:txBody>
      </p:sp>
      <p:pic>
        <p:nvPicPr>
          <p:cNvPr id="34820" name="Picture 2" descr="C:\Users\U(ser\Desktop\открытый урок на учитель года\чел стои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15888"/>
            <a:ext cx="2697163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3" descr="C:\Users\U(ser\Desktop\открытый урок на учитель года\660b5c69d0603c790ada8b14de633bf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6513"/>
            <a:ext cx="136683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1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«+» или «-»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6867" name="Объект 2"/>
          <p:cNvSpPr>
            <a:spLocks noGrp="1"/>
          </p:cNvSpPr>
          <p:nvPr>
            <p:ph idx="1"/>
          </p:nvPr>
        </p:nvSpPr>
        <p:spPr>
          <a:xfrm>
            <a:off x="539750" y="2332038"/>
            <a:ext cx="8229600" cy="4525962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</a:pPr>
            <a:r>
              <a:rPr lang="ru-RU" altLang="ru-RU" sz="3600" smtClean="0"/>
              <a:t>В метафазу хромосомы расходятся к полюсам клетки.</a:t>
            </a:r>
          </a:p>
        </p:txBody>
      </p:sp>
      <p:pic>
        <p:nvPicPr>
          <p:cNvPr id="36868" name="Picture 2" descr="C:\Users\U(ser\Desktop\открытый урок на учитель года\чел стои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15888"/>
            <a:ext cx="2697163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3" descr="C:\Users\U(ser\Desktop\открытый урок на учитель года\660b5c69d0603c790ada8b14de633bf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6513"/>
            <a:ext cx="136683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0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1113"/>
            <a:ext cx="8229600" cy="7540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Задание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8915" name="Объект 2"/>
          <p:cNvSpPr>
            <a:spLocks noGrp="1"/>
          </p:cNvSpPr>
          <p:nvPr>
            <p:ph idx="1"/>
          </p:nvPr>
        </p:nvSpPr>
        <p:spPr>
          <a:xfrm>
            <a:off x="0" y="620713"/>
            <a:ext cx="9144000" cy="2232025"/>
          </a:xfrm>
        </p:spPr>
        <p:txBody>
          <a:bodyPr/>
          <a:lstStyle/>
          <a:p>
            <a:r>
              <a:rPr lang="ru-RU" altLang="ru-RU" sz="2800" smtClean="0"/>
              <a:t>Хромосомный набор соматических клеток вишни равен 32. Определите хромосомный набор и число молекул ДНК в клетках листьев вишни в анафазе и в конце телофазы митоза. Объясните все полученные результаты. </a:t>
            </a:r>
          </a:p>
        </p:txBody>
      </p:sp>
      <p:pic>
        <p:nvPicPr>
          <p:cNvPr id="38916" name="Picture 2" descr="C:\Users\U(ser\Desktop\открытый урок на учитель года\а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997200"/>
            <a:ext cx="3533775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3" descr="C:\Users\U(ser\Desktop\открытый урок на учитель года\телофаз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500438"/>
            <a:ext cx="4016375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1045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0"/>
            <a:ext cx="8785225" cy="9223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Алгоритм решения такого рода заданий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3168650"/>
          </a:xfrm>
        </p:spPr>
        <p:txBody>
          <a:bodyPr rtlCol="0">
            <a:normAutofit fontScale="62500" lnSpcReduction="20000"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Verdana, sans-serif"/>
              </a:rPr>
              <a:t>1.Переведите </a:t>
            </a:r>
            <a:r>
              <a:rPr lang="ru-RU" dirty="0">
                <a:solidFill>
                  <a:srgbClr val="000000"/>
                </a:solidFill>
                <a:latin typeface="Verdana, sans-serif"/>
              </a:rPr>
              <a:t>известный хромосомный набор в буквенное обозначение.</a:t>
            </a:r>
            <a:endParaRPr lang="ru-RU" dirty="0">
              <a:solidFill>
                <a:srgbClr val="000000"/>
              </a:solidFill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000000"/>
                </a:solidFill>
                <a:latin typeface="Verdana, sans-serif"/>
              </a:rPr>
              <a:t>2.Определите, какое буквенное обозначение соответствует искомой фазе митоза.</a:t>
            </a:r>
            <a:endParaRPr lang="ru-RU" dirty="0">
              <a:solidFill>
                <a:srgbClr val="000000"/>
              </a:solidFill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000000"/>
                </a:solidFill>
                <a:latin typeface="Verdana, sans-serif"/>
              </a:rPr>
              <a:t>3.Переведите буквенное обозначение в числовое.</a:t>
            </a:r>
            <a:endParaRPr lang="ru-RU" dirty="0">
              <a:solidFill>
                <a:srgbClr val="000000"/>
              </a:solidFill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000000"/>
                </a:solidFill>
                <a:latin typeface="Verdana, sans-serif"/>
              </a:rPr>
              <a:t>4.Объясните полученные результаты, вспомнив, что происходит в рассматриваемую фазу митоза.</a:t>
            </a:r>
            <a:endParaRPr lang="ru-RU" dirty="0">
              <a:solidFill>
                <a:srgbClr val="0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076700"/>
            <a:ext cx="2559050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354513"/>
            <a:ext cx="4017963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9666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Решение задачи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1) </a:t>
            </a:r>
            <a:r>
              <a:rPr lang="en-US" dirty="0" smtClean="0"/>
              <a:t>2n</a:t>
            </a:r>
            <a:r>
              <a:rPr lang="ru-RU" dirty="0" smtClean="0"/>
              <a:t>=32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2)анафаза – 4</a:t>
            </a:r>
            <a:r>
              <a:rPr lang="en-US" dirty="0" smtClean="0"/>
              <a:t>n4c</a:t>
            </a:r>
            <a:r>
              <a:rPr lang="ru-RU" dirty="0" smtClean="0"/>
              <a:t>, телофаза – </a:t>
            </a:r>
            <a:r>
              <a:rPr lang="en-US" dirty="0" smtClean="0"/>
              <a:t>2n2c</a:t>
            </a:r>
            <a:r>
              <a:rPr lang="ru-RU" dirty="0" smtClean="0"/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3)в анафазе – 64 хромосомы и 64 молекулы ДНК, в телофазе – 32 хромосомы и 32 молекулы ДНК.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4)Такое количество хромосом и ДНК в анафазе можно объяснить тем, что в анафазе к полюсам расходятся хроматиды и каждая хроматида становится самостоятельной хромосомой, поэтому число хромосом удваивается.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 телофазе 32 хромосомы и 32 молекулы ДНК, так как происходит деление ядер и цитоплазмы, что ведет к образованию двух клеток.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98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-3175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Амитоз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4525963"/>
          </a:xfrm>
        </p:spPr>
        <p:txBody>
          <a:bodyPr/>
          <a:lstStyle/>
          <a:p>
            <a:r>
              <a:rPr lang="ru-RU" altLang="ru-RU" smtClean="0"/>
              <a:t>Это прямое деление ядра без образования хромосом и веретена деления.</a:t>
            </a:r>
          </a:p>
        </p:txBody>
      </p:sp>
      <p:pic>
        <p:nvPicPr>
          <p:cNvPr id="41988" name="Picture 2" descr="C:\Users\U(ser\Desktop\открытый урок на учитель года\бактер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989138"/>
            <a:ext cx="68865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934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Выводы по уроку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: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1)Митоз </a:t>
            </a:r>
            <a:r>
              <a:rPr lang="ru-RU" dirty="0"/>
              <a:t>— способ деления соматических клеток, при котором образуются две дочерние клетки с набором хромосом, идентичным материнской клетке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2)Митоз лежит в основе роста, развития и регенерации.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3)Митоз обеспечивает равномерное и одинаковое распределение хромосом между дочерними клетками.</a:t>
            </a:r>
          </a:p>
        </p:txBody>
      </p:sp>
    </p:spTree>
    <p:extLst>
      <p:ext uri="{BB962C8B-B14F-4D97-AF65-F5344CB8AC3E}">
        <p14:creationId xmlns:p14="http://schemas.microsoft.com/office/powerpoint/2010/main" val="13297754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 себя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Вариант 1:  1- </a:t>
            </a:r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r>
              <a:rPr lang="ru-RU" sz="3600" b="1" dirty="0" smtClean="0"/>
              <a:t>,  2- </a:t>
            </a:r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r>
              <a:rPr lang="ru-RU" sz="3600" b="1" dirty="0" smtClean="0"/>
              <a:t>,  3- </a:t>
            </a:r>
            <a:r>
              <a:rPr lang="ru-RU" sz="3600" b="1" dirty="0" smtClean="0">
                <a:solidFill>
                  <a:srgbClr val="FF0000"/>
                </a:solidFill>
              </a:rPr>
              <a:t>2,</a:t>
            </a:r>
            <a:r>
              <a:rPr lang="ru-RU" sz="3600" b="1" dirty="0" smtClean="0"/>
              <a:t>  4- </a:t>
            </a:r>
            <a:r>
              <a:rPr lang="ru-RU" sz="3600" b="1" dirty="0" smtClean="0">
                <a:solidFill>
                  <a:srgbClr val="FF0000"/>
                </a:solidFill>
              </a:rPr>
              <a:t>2</a:t>
            </a:r>
            <a:r>
              <a:rPr lang="ru-RU" sz="3600" b="1" dirty="0" smtClean="0"/>
              <a:t>,  5- </a:t>
            </a:r>
            <a:r>
              <a:rPr lang="ru-RU" sz="3600" b="1" dirty="0" smtClean="0">
                <a:solidFill>
                  <a:srgbClr val="FF0000"/>
                </a:solidFill>
              </a:rPr>
              <a:t>4</a:t>
            </a:r>
          </a:p>
          <a:p>
            <a:endParaRPr lang="ru-RU" sz="3600" b="1" dirty="0">
              <a:solidFill>
                <a:srgbClr val="FF0000"/>
              </a:solidFill>
            </a:endParaRPr>
          </a:p>
          <a:p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/>
              <a:t>Вариант 2:   1- </a:t>
            </a:r>
            <a:r>
              <a:rPr lang="ru-RU" sz="3600" b="1" dirty="0" smtClean="0">
                <a:solidFill>
                  <a:srgbClr val="00B050"/>
                </a:solidFill>
              </a:rPr>
              <a:t>2</a:t>
            </a:r>
            <a:r>
              <a:rPr lang="ru-RU" sz="3600" b="1" dirty="0" smtClean="0"/>
              <a:t>,  2- </a:t>
            </a:r>
            <a:r>
              <a:rPr lang="ru-RU" sz="3600" b="1" dirty="0" smtClean="0">
                <a:solidFill>
                  <a:srgbClr val="00B050"/>
                </a:solidFill>
              </a:rPr>
              <a:t>1</a:t>
            </a:r>
            <a:r>
              <a:rPr lang="ru-RU" sz="3600" b="1" dirty="0" smtClean="0"/>
              <a:t>,  3- </a:t>
            </a:r>
            <a:r>
              <a:rPr lang="ru-RU" sz="3600" b="1" dirty="0" smtClean="0">
                <a:solidFill>
                  <a:srgbClr val="00B050"/>
                </a:solidFill>
              </a:rPr>
              <a:t>4</a:t>
            </a:r>
            <a:r>
              <a:rPr lang="ru-RU" sz="3600" b="1" dirty="0" smtClean="0"/>
              <a:t>,  4 -</a:t>
            </a:r>
            <a:r>
              <a:rPr lang="ru-RU" sz="3600" b="1" dirty="0" smtClean="0">
                <a:solidFill>
                  <a:srgbClr val="00B050"/>
                </a:solidFill>
              </a:rPr>
              <a:t>2</a:t>
            </a:r>
            <a:r>
              <a:rPr lang="ru-RU" sz="3600" b="1" dirty="0" smtClean="0"/>
              <a:t>,  5- </a:t>
            </a:r>
            <a:r>
              <a:rPr lang="ru-RU" sz="3600" b="1" dirty="0">
                <a:solidFill>
                  <a:srgbClr val="00B05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4771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(ser\Desktop\открытый урок на учитель года\слайд-шоу\ду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20638"/>
            <a:ext cx="8909050" cy="668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C:\Users\U(ser\Desktop\открытый урок на учитель года\слайд-шоу\желуд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41275"/>
            <a:ext cx="2533650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(ser\Desktop\открытый урок на учитель года\клетка хромосомы и ядр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692150"/>
            <a:ext cx="9021763" cy="541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(ser\Desktop\открытый урок на учитель года\гены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260350"/>
            <a:ext cx="8352928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3968" y="1268760"/>
            <a:ext cx="4392488" cy="1224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Тема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урока: Воспроизведение клеток. Митоз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. 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Цель: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Изучить процесс деления клеток - митоз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1268" name="Picture 2" descr="C:\Users\U(ser\Desktop\открытый урок на учитель года\деление клето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708275"/>
            <a:ext cx="615632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54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Задачи: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836613"/>
            <a:ext cx="8229600" cy="45259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1)Изучить процесс митоз и его фазы;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2)Изучить биологическое значение митоза;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3)Познакомиться с амитозом.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2349500"/>
            <a:ext cx="576103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latin typeface="Arial" pitchFamily="34" charset="0"/>
              </a:rPr>
              <a:t>Клеточный цикл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800" b="1" smtClean="0">
                <a:latin typeface="Arial" pitchFamily="34" charset="0"/>
              </a:rPr>
              <a:t>   </a:t>
            </a:r>
            <a:r>
              <a:rPr lang="ru-RU" sz="2400" b="1" smtClean="0">
                <a:latin typeface="Arial" pitchFamily="34" charset="0"/>
              </a:rPr>
              <a:t>Клеточный цикл</a:t>
            </a:r>
            <a:r>
              <a:rPr lang="ru-RU" sz="2400" smtClean="0">
                <a:latin typeface="Arial" pitchFamily="34" charset="0"/>
              </a:rPr>
              <a:t> – это период существования клетки от момента ее образования путем деления материнской клетки (включая само деление) до собственного деления или смерти. </a:t>
            </a:r>
          </a:p>
          <a:p>
            <a:endParaRPr lang="ru-RU" sz="2400" smtClean="0"/>
          </a:p>
        </p:txBody>
      </p:sp>
      <p:sp>
        <p:nvSpPr>
          <p:cNvPr id="32774" name="Rectangle 6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32772" name="Содержимое 6" descr="0901070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57338"/>
            <a:ext cx="40322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Строение хромосомы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339" name="Picture 2" descr="C:\Users\U(ser\Desktop\открытый урок на учитель года\хромосом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566863"/>
            <a:ext cx="8396287" cy="513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667</Words>
  <Application>Microsoft Office PowerPoint</Application>
  <PresentationFormat>Экран (4:3)</PresentationFormat>
  <Paragraphs>79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Цель:</vt:lpstr>
      <vt:lpstr>Задачи:</vt:lpstr>
      <vt:lpstr>Клеточный цикл</vt:lpstr>
      <vt:lpstr> Строение хромосомы</vt:lpstr>
      <vt:lpstr>Общая схема митоза</vt:lpstr>
      <vt:lpstr>Интерфаза</vt:lpstr>
      <vt:lpstr>Фазы митоза. Профаза    2n4c </vt:lpstr>
      <vt:lpstr>Фазы митоза. Метафаза.</vt:lpstr>
      <vt:lpstr>Строение хромосом на стадии метафазы</vt:lpstr>
      <vt:lpstr>Фазы митоза. Анафаза.</vt:lpstr>
      <vt:lpstr>Фазы митоза. Телофаза.</vt:lpstr>
      <vt:lpstr>Биологический смысл митоза</vt:lpstr>
      <vt:lpstr>Физкультминутка</vt:lpstr>
      <vt:lpstr>«+» или «-»</vt:lpstr>
      <vt:lpstr>«+» или «-»</vt:lpstr>
      <vt:lpstr>«+» или «-»</vt:lpstr>
      <vt:lpstr>«+» или «-»</vt:lpstr>
      <vt:lpstr>Задание</vt:lpstr>
      <vt:lpstr>Алгоритм решения такого рода заданий</vt:lpstr>
      <vt:lpstr>Решение задачи</vt:lpstr>
      <vt:lpstr>Амитоз</vt:lpstr>
      <vt:lpstr>Выводы по уроку:</vt:lpstr>
      <vt:lpstr>Проверь себя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2020-02-27T03:09:37Z</dcterms:created>
  <dcterms:modified xsi:type="dcterms:W3CDTF">2020-02-27T09:42:36Z</dcterms:modified>
</cp:coreProperties>
</file>